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4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8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83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82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11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0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97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0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42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519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5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B901C-E5D1-47CE-AF50-643257CB624D}" type="datetimeFigureOut">
              <a:rPr lang="fr-FR" smtClean="0"/>
              <a:t>14/12/2021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8196-6E2F-4A6C-9436-E3846F53E8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212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70EDDCA-A3DC-40D1-A2FB-6C39B57C1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042" y="2611320"/>
            <a:ext cx="5961888" cy="2963130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4F5A895-15A5-457F-BEE3-28E5F6EA4FF5}"/>
              </a:ext>
            </a:extLst>
          </p:cNvPr>
          <p:cNvSpPr/>
          <p:nvPr/>
        </p:nvSpPr>
        <p:spPr>
          <a:xfrm>
            <a:off x="8016647" y="2019030"/>
            <a:ext cx="2752404" cy="1610292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14" dirty="0">
                <a:solidFill>
                  <a:schemeClr val="tx1"/>
                </a:solidFill>
              </a:rPr>
              <a:t>Traitement et valorisation par </a:t>
            </a:r>
            <a:r>
              <a:rPr lang="fr-FR" sz="1114" b="1" dirty="0" err="1">
                <a:solidFill>
                  <a:schemeClr val="tx1"/>
                </a:solidFill>
              </a:rPr>
              <a:t>Corepile</a:t>
            </a:r>
            <a:r>
              <a:rPr lang="fr-FR" sz="1114" dirty="0">
                <a:solidFill>
                  <a:schemeClr val="tx1"/>
                </a:solidFill>
              </a:rPr>
              <a:t> : permet de récupérer environ 5000 tonnes de métaux chaque année.  </a:t>
            </a:r>
          </a:p>
          <a:p>
            <a:pPr algn="just"/>
            <a:endParaRPr lang="fr-FR" sz="875" dirty="0">
              <a:solidFill>
                <a:schemeClr val="tx1"/>
              </a:solidFill>
            </a:endParaRPr>
          </a:p>
          <a:p>
            <a:pPr algn="just"/>
            <a:r>
              <a:rPr lang="fr-FR" sz="954" i="1" dirty="0">
                <a:solidFill>
                  <a:schemeClr val="tx1"/>
                </a:solidFill>
              </a:rPr>
              <a:t>« Pour une tonne de piles recyclées, on récupère 420kg de zinc et composés de zinc, 260kg d’alliages à base de fer et de nickel et 100kg de métaux divers comme le cobalt ou le plomb. »  </a:t>
            </a:r>
          </a:p>
        </p:txBody>
      </p:sp>
      <p:cxnSp>
        <p:nvCxnSpPr>
          <p:cNvPr id="7" name="Connecteur : en angle 6">
            <a:extLst>
              <a:ext uri="{FF2B5EF4-FFF2-40B4-BE49-F238E27FC236}">
                <a16:creationId xmlns:a16="http://schemas.microsoft.com/office/drawing/2014/main" id="{A5652055-5C94-4F94-86A0-FDA382869B67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9188033" y="3674401"/>
            <a:ext cx="409633" cy="31583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D03B80F-373A-47DE-BBB6-2A1332A8E024}"/>
              </a:ext>
            </a:extLst>
          </p:cNvPr>
          <p:cNvSpPr/>
          <p:nvPr/>
        </p:nvSpPr>
        <p:spPr>
          <a:xfrm>
            <a:off x="1999987" y="1934645"/>
            <a:ext cx="4484804" cy="8757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14" dirty="0">
                <a:solidFill>
                  <a:schemeClr val="tx1"/>
                </a:solidFill>
              </a:rPr>
              <a:t>Récolte par </a:t>
            </a:r>
            <a:r>
              <a:rPr lang="fr-FR" sz="1114" b="1" dirty="0" err="1">
                <a:solidFill>
                  <a:schemeClr val="tx1"/>
                </a:solidFill>
              </a:rPr>
              <a:t>Terracycle</a:t>
            </a:r>
            <a:r>
              <a:rPr lang="fr-FR" sz="1114" dirty="0">
                <a:solidFill>
                  <a:schemeClr val="tx1"/>
                </a:solidFill>
              </a:rPr>
              <a:t> et traitement par </a:t>
            </a:r>
            <a:r>
              <a:rPr lang="fr-FR" sz="1114" b="1" dirty="0" err="1">
                <a:solidFill>
                  <a:schemeClr val="tx1"/>
                </a:solidFill>
              </a:rPr>
              <a:t>Ubicuity</a:t>
            </a:r>
            <a:r>
              <a:rPr lang="fr-FR" sz="1114" b="1" dirty="0">
                <a:solidFill>
                  <a:schemeClr val="tx1"/>
                </a:solidFill>
              </a:rPr>
              <a:t>™ </a:t>
            </a:r>
            <a:r>
              <a:rPr lang="fr-FR" sz="1114" dirty="0">
                <a:solidFill>
                  <a:schemeClr val="tx1"/>
                </a:solidFill>
              </a:rPr>
              <a:t>pour transformer les stylos en mobilier d’extérieur 100% recyclé et 100% recyclable.</a:t>
            </a:r>
          </a:p>
          <a:p>
            <a:endParaRPr lang="fr-FR" sz="875" dirty="0">
              <a:solidFill>
                <a:schemeClr val="tx1"/>
              </a:solidFill>
            </a:endParaRPr>
          </a:p>
          <a:p>
            <a:r>
              <a:rPr lang="fr-FR" sz="954" i="1" dirty="0">
                <a:solidFill>
                  <a:schemeClr val="tx1"/>
                </a:solidFill>
              </a:rPr>
              <a:t>20kg de stylos = 1 point </a:t>
            </a:r>
            <a:r>
              <a:rPr lang="fr-FR" sz="954" i="1" dirty="0" err="1">
                <a:solidFill>
                  <a:schemeClr val="tx1"/>
                </a:solidFill>
              </a:rPr>
              <a:t>Terracycle</a:t>
            </a:r>
            <a:r>
              <a:rPr lang="fr-FR" sz="954" i="1" dirty="0">
                <a:solidFill>
                  <a:schemeClr val="tx1"/>
                </a:solidFill>
              </a:rPr>
              <a:t>. Ces points peuvent ensuite être crédités en dons pour l’association ou l’école du choix du détenteur des points.</a:t>
            </a:r>
          </a:p>
        </p:txBody>
      </p:sp>
      <p:cxnSp>
        <p:nvCxnSpPr>
          <p:cNvPr id="14" name="Connecteur : en angle 13">
            <a:extLst>
              <a:ext uri="{FF2B5EF4-FFF2-40B4-BE49-F238E27FC236}">
                <a16:creationId xmlns:a16="http://schemas.microsoft.com/office/drawing/2014/main" id="{32C2AADB-9235-4DE9-8E0E-0D1BE2F97FB6}"/>
              </a:ext>
            </a:extLst>
          </p:cNvPr>
          <p:cNvCxnSpPr>
            <a:cxnSpLocks/>
            <a:endCxn id="11" idx="3"/>
          </p:cNvCxnSpPr>
          <p:nvPr/>
        </p:nvCxnSpPr>
        <p:spPr>
          <a:xfrm rot="16200000" flipV="1">
            <a:off x="6432113" y="2425209"/>
            <a:ext cx="451643" cy="346288"/>
          </a:xfrm>
          <a:prstGeom prst="bentConnector2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6E872AEE-E712-4DB2-8C73-32A8FADCCED2}"/>
              </a:ext>
            </a:extLst>
          </p:cNvPr>
          <p:cNvSpPr/>
          <p:nvPr/>
        </p:nvSpPr>
        <p:spPr>
          <a:xfrm>
            <a:off x="1493767" y="4401947"/>
            <a:ext cx="2825073" cy="1264221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14" dirty="0">
                <a:solidFill>
                  <a:schemeClr val="tx1"/>
                </a:solidFill>
              </a:rPr>
              <a:t>Traitement par </a:t>
            </a:r>
            <a:r>
              <a:rPr lang="fr-FR" sz="1114" b="1" dirty="0" err="1">
                <a:solidFill>
                  <a:schemeClr val="tx1"/>
                </a:solidFill>
              </a:rPr>
              <a:t>Ecosystem</a:t>
            </a:r>
            <a:r>
              <a:rPr lang="fr-FR" sz="1114" b="1" dirty="0">
                <a:solidFill>
                  <a:schemeClr val="tx1"/>
                </a:solidFill>
              </a:rPr>
              <a:t> </a:t>
            </a:r>
            <a:r>
              <a:rPr lang="fr-FR" sz="1114" dirty="0">
                <a:solidFill>
                  <a:schemeClr val="tx1"/>
                </a:solidFill>
              </a:rPr>
              <a:t>: près de 90% des ampoules et tubes néon collectés sont recyclés. </a:t>
            </a:r>
          </a:p>
          <a:p>
            <a:pPr algn="just"/>
            <a:endParaRPr lang="fr-FR" sz="836" dirty="0">
              <a:solidFill>
                <a:schemeClr val="tx1"/>
              </a:solidFill>
            </a:endParaRPr>
          </a:p>
          <a:p>
            <a:pPr algn="just"/>
            <a:r>
              <a:rPr lang="fr-FR" sz="954" i="1" dirty="0">
                <a:solidFill>
                  <a:schemeClr val="tx1"/>
                </a:solidFill>
              </a:rPr>
              <a:t>« Les matières qui les composent (verre, métaux, plastique…) sont triés pour être en grande partie réutilisées pour la fabrication de nouveaux produits. » </a:t>
            </a:r>
          </a:p>
        </p:txBody>
      </p:sp>
      <p:cxnSp>
        <p:nvCxnSpPr>
          <p:cNvPr id="25" name="Connecteur : en angle 24">
            <a:extLst>
              <a:ext uri="{FF2B5EF4-FFF2-40B4-BE49-F238E27FC236}">
                <a16:creationId xmlns:a16="http://schemas.microsoft.com/office/drawing/2014/main" id="{C7DAEF75-B27E-4135-B000-450C7654B3FC}"/>
              </a:ext>
            </a:extLst>
          </p:cNvPr>
          <p:cNvCxnSpPr>
            <a:cxnSpLocks/>
            <a:endCxn id="18" idx="0"/>
          </p:cNvCxnSpPr>
          <p:nvPr/>
        </p:nvCxnSpPr>
        <p:spPr>
          <a:xfrm rot="5400000">
            <a:off x="2806274" y="3883982"/>
            <a:ext cx="617995" cy="41793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2F87CEE4-C232-4DBE-8F69-9C419B438AC4}"/>
              </a:ext>
            </a:extLst>
          </p:cNvPr>
          <p:cNvSpPr/>
          <p:nvPr/>
        </p:nvSpPr>
        <p:spPr>
          <a:xfrm>
            <a:off x="7473783" y="5207820"/>
            <a:ext cx="3215581" cy="1076344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114" dirty="0">
                <a:solidFill>
                  <a:schemeClr val="tx1"/>
                </a:solidFill>
              </a:rPr>
              <a:t>Traitement et valorisation par </a:t>
            </a:r>
            <a:r>
              <a:rPr lang="fr-FR" sz="1114" b="1" dirty="0">
                <a:solidFill>
                  <a:schemeClr val="tx1"/>
                </a:solidFill>
              </a:rPr>
              <a:t>CDIF</a:t>
            </a:r>
            <a:r>
              <a:rPr lang="fr-FR" sz="1114" dirty="0">
                <a:solidFill>
                  <a:schemeClr val="tx1"/>
                </a:solidFill>
              </a:rPr>
              <a:t> : valorisation de 350 000 tonnes par an. </a:t>
            </a:r>
          </a:p>
          <a:p>
            <a:pPr algn="just"/>
            <a:endParaRPr lang="fr-FR" sz="836" dirty="0">
              <a:solidFill>
                <a:schemeClr val="tx1"/>
              </a:solidFill>
            </a:endParaRPr>
          </a:p>
          <a:p>
            <a:pPr algn="just"/>
            <a:r>
              <a:rPr lang="fr-FR" sz="954" i="1" dirty="0">
                <a:solidFill>
                  <a:schemeClr val="tx1"/>
                </a:solidFill>
              </a:rPr>
              <a:t>Les déchets deviennent une Matière Première Secondaire. Ils permettront de recommencer un nouveau cycle de vie dans la « filière papier ». </a:t>
            </a:r>
            <a:r>
              <a:rPr lang="fr-FR" sz="1114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0" name="Connecteur : en angle 39">
            <a:extLst>
              <a:ext uri="{FF2B5EF4-FFF2-40B4-BE49-F238E27FC236}">
                <a16:creationId xmlns:a16="http://schemas.microsoft.com/office/drawing/2014/main" id="{CE2276A0-ABF2-4791-8EF4-7F424F1462A9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6738201" y="5090234"/>
            <a:ext cx="251366" cy="1219797"/>
          </a:xfrm>
          <a:prstGeom prst="bentConnector2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8744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David</dc:creator>
  <cp:lastModifiedBy>Sophie David</cp:lastModifiedBy>
  <cp:revision>2</cp:revision>
  <dcterms:created xsi:type="dcterms:W3CDTF">2021-12-14T10:38:18Z</dcterms:created>
  <dcterms:modified xsi:type="dcterms:W3CDTF">2021-12-14T12:29:44Z</dcterms:modified>
</cp:coreProperties>
</file>