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EBEB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538C98-9C7B-F54F-9DBA-7B4E70099561}" v="568" dt="2021-10-04T08:25:00.2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19"/>
    <p:restoredTop sz="94689"/>
  </p:normalViewPr>
  <p:slideViewPr>
    <p:cSldViewPr snapToGrid="0" snapToObjects="1">
      <p:cViewPr varScale="1">
        <p:scale>
          <a:sx n="75" d="100"/>
          <a:sy n="75" d="100"/>
        </p:scale>
        <p:origin x="309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61816F5D-9E0D-C44E-91E2-C638B1A1E233}" type="datetimeFigureOut">
              <a:t>22/07/2022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BC7AAB-0217-874D-919B-FF0D5399A582}" type="slidenum">
              <a:t>‹N°›</a:t>
            </a:fld>
            <a:endParaRPr lang="en-GB"/>
          </a:p>
        </p:txBody>
      </p:sp>
    </p:spTree>
    <p:extLst>
      <p:ext uri="{BB962C8B-B14F-4D97-AF65-F5344CB8AC3E}">
        <p14:creationId xmlns:p14="http://schemas.microsoft.com/office/powerpoint/2010/main" val="280459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61816F5D-9E0D-C44E-91E2-C638B1A1E233}" type="datetimeFigureOut">
              <a:t>22/07/2022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BC7AAB-0217-874D-919B-FF0D5399A582}" type="slidenum">
              <a:t>‹N°›</a:t>
            </a:fld>
            <a:endParaRPr lang="en-GB"/>
          </a:p>
        </p:txBody>
      </p:sp>
    </p:spTree>
    <p:extLst>
      <p:ext uri="{BB962C8B-B14F-4D97-AF65-F5344CB8AC3E}">
        <p14:creationId xmlns:p14="http://schemas.microsoft.com/office/powerpoint/2010/main" val="3295853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61816F5D-9E0D-C44E-91E2-C638B1A1E233}" type="datetimeFigureOut">
              <a:t>22/07/2022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BC7AAB-0217-874D-919B-FF0D5399A582}" type="slidenum">
              <a:t>‹N°›</a:t>
            </a:fld>
            <a:endParaRPr lang="en-GB"/>
          </a:p>
        </p:txBody>
      </p:sp>
    </p:spTree>
    <p:extLst>
      <p:ext uri="{BB962C8B-B14F-4D97-AF65-F5344CB8AC3E}">
        <p14:creationId xmlns:p14="http://schemas.microsoft.com/office/powerpoint/2010/main" val="3099474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61816F5D-9E0D-C44E-91E2-C638B1A1E233}" type="datetimeFigureOut">
              <a:t>22/07/2022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BC7AAB-0217-874D-919B-FF0D5399A582}" type="slidenum">
              <a:t>‹N°›</a:t>
            </a:fld>
            <a:endParaRPr lang="en-GB"/>
          </a:p>
        </p:txBody>
      </p:sp>
    </p:spTree>
    <p:extLst>
      <p:ext uri="{BB962C8B-B14F-4D97-AF65-F5344CB8AC3E}">
        <p14:creationId xmlns:p14="http://schemas.microsoft.com/office/powerpoint/2010/main" val="4062424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1816F5D-9E0D-C44E-91E2-C638B1A1E233}" type="datetimeFigureOut">
              <a:t>22/07/2022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BC7AAB-0217-874D-919B-FF0D5399A582}" type="slidenum">
              <a:t>‹N°›</a:t>
            </a:fld>
            <a:endParaRPr lang="en-GB"/>
          </a:p>
        </p:txBody>
      </p:sp>
    </p:spTree>
    <p:extLst>
      <p:ext uri="{BB962C8B-B14F-4D97-AF65-F5344CB8AC3E}">
        <p14:creationId xmlns:p14="http://schemas.microsoft.com/office/powerpoint/2010/main" val="2858190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61816F5D-9E0D-C44E-91E2-C638B1A1E233}" type="datetimeFigureOut">
              <a:t>22/07/2022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BC7AAB-0217-874D-919B-FF0D5399A582}" type="slidenum">
              <a:t>‹N°›</a:t>
            </a:fld>
            <a:endParaRPr lang="en-GB"/>
          </a:p>
        </p:txBody>
      </p:sp>
    </p:spTree>
    <p:extLst>
      <p:ext uri="{BB962C8B-B14F-4D97-AF65-F5344CB8AC3E}">
        <p14:creationId xmlns:p14="http://schemas.microsoft.com/office/powerpoint/2010/main" val="4087382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61816F5D-9E0D-C44E-91E2-C638B1A1E233}" type="datetimeFigureOut">
              <a:t>22/07/2022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DBC7AAB-0217-874D-919B-FF0D5399A582}" type="slidenum">
              <a:t>‹N°›</a:t>
            </a:fld>
            <a:endParaRPr lang="en-GB"/>
          </a:p>
        </p:txBody>
      </p:sp>
    </p:spTree>
    <p:extLst>
      <p:ext uri="{BB962C8B-B14F-4D97-AF65-F5344CB8AC3E}">
        <p14:creationId xmlns:p14="http://schemas.microsoft.com/office/powerpoint/2010/main" val="996296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61816F5D-9E0D-C44E-91E2-C638B1A1E233}" type="datetimeFigureOut">
              <a:t>22/07/2022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DBC7AAB-0217-874D-919B-FF0D5399A582}" type="slidenum">
              <a:t>‹N°›</a:t>
            </a:fld>
            <a:endParaRPr lang="en-GB"/>
          </a:p>
        </p:txBody>
      </p:sp>
    </p:spTree>
    <p:extLst>
      <p:ext uri="{BB962C8B-B14F-4D97-AF65-F5344CB8AC3E}">
        <p14:creationId xmlns:p14="http://schemas.microsoft.com/office/powerpoint/2010/main" val="1788439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816F5D-9E0D-C44E-91E2-C638B1A1E233}" type="datetimeFigureOut">
              <a:t>22/07/2022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DBC7AAB-0217-874D-919B-FF0D5399A582}" type="slidenum">
              <a:t>‹N°›</a:t>
            </a:fld>
            <a:endParaRPr lang="en-GB"/>
          </a:p>
        </p:txBody>
      </p:sp>
    </p:spTree>
    <p:extLst>
      <p:ext uri="{BB962C8B-B14F-4D97-AF65-F5344CB8AC3E}">
        <p14:creationId xmlns:p14="http://schemas.microsoft.com/office/powerpoint/2010/main" val="2873514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61816F5D-9E0D-C44E-91E2-C638B1A1E233}" type="datetimeFigureOut">
              <a:t>22/07/2022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BC7AAB-0217-874D-919B-FF0D5399A582}" type="slidenum">
              <a:t>‹N°›</a:t>
            </a:fld>
            <a:endParaRPr lang="en-GB"/>
          </a:p>
        </p:txBody>
      </p:sp>
    </p:spTree>
    <p:extLst>
      <p:ext uri="{BB962C8B-B14F-4D97-AF65-F5344CB8AC3E}">
        <p14:creationId xmlns:p14="http://schemas.microsoft.com/office/powerpoint/2010/main" val="3103986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61816F5D-9E0D-C44E-91E2-C638B1A1E233}" type="datetimeFigureOut">
              <a:t>22/07/2022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BC7AAB-0217-874D-919B-FF0D5399A582}" type="slidenum">
              <a:t>‹N°›</a:t>
            </a:fld>
            <a:endParaRPr lang="en-GB"/>
          </a:p>
        </p:txBody>
      </p:sp>
    </p:spTree>
    <p:extLst>
      <p:ext uri="{BB962C8B-B14F-4D97-AF65-F5344CB8AC3E}">
        <p14:creationId xmlns:p14="http://schemas.microsoft.com/office/powerpoint/2010/main" val="3986760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1816F5D-9E0D-C44E-91E2-C638B1A1E233}" type="datetimeFigureOut">
              <a:t>22/07/2022</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DBC7AAB-0217-874D-919B-FF0D5399A582}" type="slidenum">
              <a:t>‹N°›</a:t>
            </a:fld>
            <a:endParaRPr lang="en-GB"/>
          </a:p>
        </p:txBody>
      </p:sp>
    </p:spTree>
    <p:extLst>
      <p:ext uri="{BB962C8B-B14F-4D97-AF65-F5344CB8AC3E}">
        <p14:creationId xmlns:p14="http://schemas.microsoft.com/office/powerpoint/2010/main" val="41873698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C0D66ABA-12C6-114D-997B-AB1E0E911861}"/>
              </a:ext>
            </a:extLst>
          </p:cNvPr>
          <p:cNvSpPr/>
          <p:nvPr/>
        </p:nvSpPr>
        <p:spPr>
          <a:xfrm>
            <a:off x="4671679" y="4951179"/>
            <a:ext cx="1953615" cy="957278"/>
          </a:xfrm>
          <a:prstGeom prst="rect">
            <a:avLst/>
          </a:prstGeom>
          <a:ln/>
        </p:spPr>
        <p:style>
          <a:lnRef idx="0">
            <a:schemeClr val="accent3"/>
          </a:lnRef>
          <a:fillRef idx="3">
            <a:schemeClr val="accent3"/>
          </a:fillRef>
          <a:effectRef idx="3">
            <a:schemeClr val="accent3"/>
          </a:effectRef>
          <a:fontRef idx="minor">
            <a:schemeClr val="lt1"/>
          </a:fontRef>
        </p:style>
        <p:txBody>
          <a:bodyPr lIns="91440" tIns="45720" rIns="91440" bIns="45720" rtlCol="0" anchor="ctr"/>
          <a:lstStyle/>
          <a:p>
            <a:pPr algn="r"/>
            <a:r>
              <a:rPr lang="en-GB" sz="800">
                <a:solidFill>
                  <a:schemeClr val="tx1"/>
                </a:solidFill>
                <a:latin typeface="Bierstadt Display"/>
              </a:rPr>
              <a:t>The golden rule here is Show, Don’t Tell. For example, don’t say you’re “good at teamwork” illustrate, in words and numbers, a time when you worked in a team, how many people there were, what you achieved etc.   </a:t>
            </a:r>
            <a:endParaRPr lang="en-GB" sz="800">
              <a:solidFill>
                <a:schemeClr val="tx1"/>
              </a:solidFill>
              <a:latin typeface="Bierstadt Display" panose="020B0004020202020204" pitchFamily="34" charset="0"/>
            </a:endParaRPr>
          </a:p>
        </p:txBody>
      </p:sp>
      <p:sp>
        <p:nvSpPr>
          <p:cNvPr id="7" name="Callout: Right Arrow 6">
            <a:extLst>
              <a:ext uri="{FF2B5EF4-FFF2-40B4-BE49-F238E27FC236}">
                <a16:creationId xmlns:a16="http://schemas.microsoft.com/office/drawing/2014/main" id="{F5702B69-58D7-3C42-B4FF-273F316B70B4}"/>
              </a:ext>
            </a:extLst>
          </p:cNvPr>
          <p:cNvSpPr/>
          <p:nvPr/>
        </p:nvSpPr>
        <p:spPr>
          <a:xfrm>
            <a:off x="198290" y="418047"/>
            <a:ext cx="1478213" cy="1055795"/>
          </a:xfrm>
          <a:prstGeom prst="rect">
            <a:avLst/>
          </a:prstGeom>
          <a:ln/>
        </p:spPr>
        <p:style>
          <a:lnRef idx="0">
            <a:schemeClr val="accent3"/>
          </a:lnRef>
          <a:fillRef idx="3">
            <a:schemeClr val="accent3"/>
          </a:fillRef>
          <a:effectRef idx="3">
            <a:schemeClr val="accent3"/>
          </a:effectRef>
          <a:fontRef idx="minor">
            <a:schemeClr val="lt1"/>
          </a:fontRef>
        </p:style>
        <p:txBody>
          <a:bodyPr lIns="91440" tIns="45720" rIns="91440" bIns="45720" rtlCol="0" anchor="ctr"/>
          <a:lstStyle/>
          <a:p>
            <a:r>
              <a:rPr lang="en-GB" sz="800">
                <a:solidFill>
                  <a:schemeClr val="tx1"/>
                </a:solidFill>
                <a:latin typeface="Bierstadt"/>
              </a:rPr>
              <a:t>The title of your CV is simply your name and a short description, i.e., who you are &amp; what you’re looking for. We know it’s a CV, there’s no need to write “CV”.</a:t>
            </a:r>
            <a:endParaRPr lang="en-FR" sz="800">
              <a:solidFill>
                <a:schemeClr val="tx1"/>
              </a:solidFill>
              <a:latin typeface="Bierstadt"/>
            </a:endParaRPr>
          </a:p>
        </p:txBody>
      </p:sp>
      <p:pic>
        <p:nvPicPr>
          <p:cNvPr id="5" name="Picture 4" descr="Text&#10;&#10;Description automatically generated">
            <a:extLst>
              <a:ext uri="{FF2B5EF4-FFF2-40B4-BE49-F238E27FC236}">
                <a16:creationId xmlns:a16="http://schemas.microsoft.com/office/drawing/2014/main" id="{CF0A5863-2057-2F4B-85B1-CAFDA15D6484}"/>
              </a:ext>
            </a:extLst>
          </p:cNvPr>
          <p:cNvPicPr>
            <a:picLocks noChangeAspect="1"/>
          </p:cNvPicPr>
          <p:nvPr/>
        </p:nvPicPr>
        <p:blipFill>
          <a:blip r:embed="rId2"/>
          <a:stretch>
            <a:fillRect/>
          </a:stretch>
        </p:blipFill>
        <p:spPr>
          <a:xfrm>
            <a:off x="5252788" y="88900"/>
            <a:ext cx="1478212" cy="855370"/>
          </a:xfrm>
          <a:prstGeom prst="rect">
            <a:avLst/>
          </a:prstGeom>
        </p:spPr>
      </p:pic>
      <p:sp>
        <p:nvSpPr>
          <p:cNvPr id="2" name="Title 1">
            <a:extLst>
              <a:ext uri="{FF2B5EF4-FFF2-40B4-BE49-F238E27FC236}">
                <a16:creationId xmlns:a16="http://schemas.microsoft.com/office/drawing/2014/main" id="{A8CE073C-E4D5-6C4B-925B-E11AA01E35B5}"/>
              </a:ext>
            </a:extLst>
          </p:cNvPr>
          <p:cNvSpPr>
            <a:spLocks noGrp="1"/>
          </p:cNvSpPr>
          <p:nvPr>
            <p:ph type="ctrTitle"/>
          </p:nvPr>
        </p:nvSpPr>
        <p:spPr>
          <a:xfrm>
            <a:off x="5197394" y="703657"/>
            <a:ext cx="1660918" cy="526612"/>
          </a:xfrm>
        </p:spPr>
        <p:txBody>
          <a:bodyPr>
            <a:noAutofit/>
          </a:bodyPr>
          <a:lstStyle/>
          <a:p>
            <a:pPr algn="r"/>
            <a:r>
              <a:rPr lang="en-GB" sz="1800" b="1">
                <a:solidFill>
                  <a:srgbClr val="404040"/>
                </a:solidFill>
                <a:latin typeface="Bierstadt Display"/>
              </a:rPr>
              <a:t>CV Template </a:t>
            </a:r>
            <a:endParaRPr lang="en-GB" sz="1800" b="1">
              <a:solidFill>
                <a:srgbClr val="404040"/>
              </a:solidFill>
              <a:latin typeface="Bierstadt Display" panose="020F0502020204030204" pitchFamily="34" charset="0"/>
            </a:endParaRPr>
          </a:p>
        </p:txBody>
      </p:sp>
      <p:sp>
        <p:nvSpPr>
          <p:cNvPr id="6" name="TextBox 5">
            <a:extLst>
              <a:ext uri="{FF2B5EF4-FFF2-40B4-BE49-F238E27FC236}">
                <a16:creationId xmlns:a16="http://schemas.microsoft.com/office/drawing/2014/main" id="{D3B76D3D-DAA5-2F4E-9888-1BF0CB29BF20}"/>
              </a:ext>
            </a:extLst>
          </p:cNvPr>
          <p:cNvSpPr txBox="1"/>
          <p:nvPr/>
        </p:nvSpPr>
        <p:spPr>
          <a:xfrm>
            <a:off x="1299624" y="794537"/>
            <a:ext cx="4117555" cy="523220"/>
          </a:xfrm>
          <a:prstGeom prst="rect">
            <a:avLst/>
          </a:prstGeom>
          <a:noFill/>
        </p:spPr>
        <p:txBody>
          <a:bodyPr wrap="square" rtlCol="0">
            <a:spAutoFit/>
          </a:bodyPr>
          <a:lstStyle/>
          <a:p>
            <a:pPr algn="ctr"/>
            <a:r>
              <a:rPr lang="en-GB">
                <a:latin typeface="Bierstadt Display" panose="020B0004020202020204" pitchFamily="34" charset="0"/>
              </a:rPr>
              <a:t>First Name L</a:t>
            </a:r>
            <a:r>
              <a:rPr lang="en-GB" sz="1600">
                <a:latin typeface="Bierstadt Display" panose="020B0004020202020204" pitchFamily="34" charset="0"/>
              </a:rPr>
              <a:t>AST</a:t>
            </a:r>
            <a:r>
              <a:rPr lang="en-GB">
                <a:latin typeface="Bierstadt Display" panose="020B0004020202020204" pitchFamily="34" charset="0"/>
              </a:rPr>
              <a:t> N</a:t>
            </a:r>
            <a:r>
              <a:rPr lang="en-GB" sz="1600">
                <a:latin typeface="Bierstadt Display" panose="020B0004020202020204" pitchFamily="34" charset="0"/>
              </a:rPr>
              <a:t>AME</a:t>
            </a:r>
            <a:r>
              <a:rPr lang="en-GB">
                <a:latin typeface="Bierstadt Display" panose="020B0004020202020204" pitchFamily="34" charset="0"/>
              </a:rPr>
              <a:t> </a:t>
            </a:r>
          </a:p>
          <a:p>
            <a:pPr algn="ctr"/>
            <a:r>
              <a:rPr lang="en-GB" sz="1000" i="1">
                <a:latin typeface="Bierstadt Display" panose="020B0004020202020204" pitchFamily="34" charset="0"/>
              </a:rPr>
              <a:t>Graduate student in aerospace engineering seeking  internship </a:t>
            </a:r>
          </a:p>
        </p:txBody>
      </p:sp>
      <p:sp>
        <p:nvSpPr>
          <p:cNvPr id="12" name="Callout: Down Arrow 11">
            <a:extLst>
              <a:ext uri="{FF2B5EF4-FFF2-40B4-BE49-F238E27FC236}">
                <a16:creationId xmlns:a16="http://schemas.microsoft.com/office/drawing/2014/main" id="{A4D38751-7334-604B-9B9A-71C66E7D27DA}"/>
              </a:ext>
            </a:extLst>
          </p:cNvPr>
          <p:cNvSpPr/>
          <p:nvPr/>
        </p:nvSpPr>
        <p:spPr>
          <a:xfrm>
            <a:off x="198401" y="1696877"/>
            <a:ext cx="6433389" cy="640378"/>
          </a:xfrm>
          <a:prstGeom prst="downArrowCallout">
            <a:avLst>
              <a:gd name="adj1" fmla="val 50000"/>
              <a:gd name="adj2" fmla="val 25000"/>
              <a:gd name="adj3" fmla="val 25000"/>
              <a:gd name="adj4" fmla="val 64977"/>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800">
                <a:solidFill>
                  <a:sysClr val="windowText" lastClr="000000"/>
                </a:solidFill>
                <a:latin typeface="Bierstadt" panose="020B0004020202020204" pitchFamily="34" charset="0"/>
                <a:ea typeface="Helvetica Neue" panose="02000503000000020004" pitchFamily="2" charset="0"/>
                <a:cs typeface="Helvetica Neue" panose="02000503000000020004" pitchFamily="2" charset="0"/>
              </a:rPr>
              <a:t>What follows now are four basic categories: Education, Experience, Languages &amp; Computer Skills, Other Projects, all this fits into a single page</a:t>
            </a:r>
            <a:endParaRPr lang="en-FR" sz="800">
              <a:solidFill>
                <a:sysClr val="windowText" lastClr="000000"/>
              </a:solidFill>
              <a:latin typeface="Bierstadt" panose="020B0004020202020204" pitchFamily="34" charset="0"/>
              <a:ea typeface="Helvetica Neue" panose="02000503000000020004" pitchFamily="2" charset="0"/>
              <a:cs typeface="Helvetica Neue" panose="02000503000000020004" pitchFamily="2" charset="0"/>
            </a:endParaRPr>
          </a:p>
        </p:txBody>
      </p:sp>
      <p:sp>
        <p:nvSpPr>
          <p:cNvPr id="14" name="TextBox 13">
            <a:extLst>
              <a:ext uri="{FF2B5EF4-FFF2-40B4-BE49-F238E27FC236}">
                <a16:creationId xmlns:a16="http://schemas.microsoft.com/office/drawing/2014/main" id="{C594CAAF-4CDC-9A45-9DE0-90DCB35862EA}"/>
              </a:ext>
            </a:extLst>
          </p:cNvPr>
          <p:cNvSpPr txBox="1"/>
          <p:nvPr/>
        </p:nvSpPr>
        <p:spPr>
          <a:xfrm>
            <a:off x="165037" y="2466160"/>
            <a:ext cx="6501484" cy="1384995"/>
          </a:xfrm>
          <a:prstGeom prst="rect">
            <a:avLst/>
          </a:prstGeom>
          <a:noFill/>
        </p:spPr>
        <p:txBody>
          <a:bodyPr wrap="square" rtlCol="0">
            <a:spAutoFit/>
          </a:bodyPr>
          <a:lstStyle/>
          <a:p>
            <a:r>
              <a:rPr lang="en-GB" sz="1200" b="1">
                <a:latin typeface="Bierstadt Display" panose="020B0004020202020204" pitchFamily="34" charset="0"/>
              </a:rPr>
              <a:t>EDUCATION</a:t>
            </a:r>
            <a:endParaRPr lang="en-GB" sz="1200" b="1" i="1">
              <a:latin typeface="Bierstadt Display" panose="020B0004020202020204" pitchFamily="34" charset="0"/>
            </a:endParaRPr>
          </a:p>
          <a:p>
            <a:endParaRPr lang="en-GB" sz="1200">
              <a:latin typeface="Bierstadt Display" panose="020B0004020202020204" pitchFamily="34" charset="0"/>
            </a:endParaRPr>
          </a:p>
          <a:p>
            <a:pPr marL="171450" indent="-171450">
              <a:buFont typeface="Arial" panose="020B0604020202020204" pitchFamily="34" charset="0"/>
              <a:buChar char="•"/>
            </a:pPr>
            <a:r>
              <a:rPr lang="en-GB" sz="1200">
                <a:latin typeface="Bierstadt Display" panose="020B0004020202020204" pitchFamily="34" charset="0"/>
              </a:rPr>
              <a:t>UNIVERSITY OF - COUNTRY - DEGREE - YEAR</a:t>
            </a:r>
          </a:p>
          <a:p>
            <a:r>
              <a:rPr lang="en-GB" sz="1200">
                <a:latin typeface="Bierstadt Display" panose="020B0004020202020204" pitchFamily="34" charset="0"/>
              </a:rPr>
              <a:t>	Degree subject and class achieved </a:t>
            </a:r>
          </a:p>
          <a:p>
            <a:r>
              <a:rPr lang="en-GB" sz="1200">
                <a:latin typeface="Bierstadt Display" panose="020B0004020202020204" pitchFamily="34" charset="0"/>
              </a:rPr>
              <a:t>	Modules / academic projects </a:t>
            </a:r>
          </a:p>
          <a:p>
            <a:r>
              <a:rPr lang="en-GB" sz="1200">
                <a:latin typeface="Bierstadt Display" panose="020B0004020202020204" pitchFamily="34" charset="0"/>
              </a:rPr>
              <a:t>	Dissertation title </a:t>
            </a:r>
          </a:p>
          <a:p>
            <a:endParaRPr lang="en-GB" sz="1200">
              <a:latin typeface="Bierstadt Display" panose="020B0004020202020204" pitchFamily="34" charset="0"/>
            </a:endParaRPr>
          </a:p>
        </p:txBody>
      </p:sp>
      <p:sp>
        <p:nvSpPr>
          <p:cNvPr id="3" name="TextBox 2">
            <a:extLst>
              <a:ext uri="{FF2B5EF4-FFF2-40B4-BE49-F238E27FC236}">
                <a16:creationId xmlns:a16="http://schemas.microsoft.com/office/drawing/2014/main" id="{71D7E0D9-9243-4748-BDEC-1F00EF4620EE}"/>
              </a:ext>
            </a:extLst>
          </p:cNvPr>
          <p:cNvSpPr txBox="1"/>
          <p:nvPr/>
        </p:nvSpPr>
        <p:spPr>
          <a:xfrm>
            <a:off x="165037" y="4563472"/>
            <a:ext cx="5173757" cy="1384995"/>
          </a:xfrm>
          <a:prstGeom prst="rect">
            <a:avLst/>
          </a:prstGeom>
          <a:noFill/>
        </p:spPr>
        <p:txBody>
          <a:bodyPr wrap="square" rtlCol="0">
            <a:spAutoFit/>
          </a:bodyPr>
          <a:lstStyle/>
          <a:p>
            <a:r>
              <a:rPr lang="en-GB" sz="1200" b="1">
                <a:latin typeface="Bierstadt Display" panose="020B0004020202020204" pitchFamily="34" charset="0"/>
              </a:rPr>
              <a:t>EXPERIENCE </a:t>
            </a:r>
          </a:p>
          <a:p>
            <a:endParaRPr lang="en-GB" sz="1200" b="1" i="1">
              <a:latin typeface="Bierstadt Display" panose="020B0004020202020204" pitchFamily="34" charset="0"/>
            </a:endParaRPr>
          </a:p>
          <a:p>
            <a:pPr marL="171450" indent="-171450">
              <a:buFont typeface="Arial" panose="020B0604020202020204" pitchFamily="34" charset="0"/>
              <a:buChar char="•"/>
            </a:pPr>
            <a:r>
              <a:rPr lang="en-GB" sz="1200">
                <a:latin typeface="Bierstadt Display" panose="020B0004020202020204" pitchFamily="34" charset="0"/>
              </a:rPr>
              <a:t>JOB TITLE, COMPANY, CITY, COUNTRY – START TO END </a:t>
            </a:r>
          </a:p>
          <a:p>
            <a:r>
              <a:rPr lang="en-GB" sz="1200">
                <a:latin typeface="Bierstadt Display" panose="020B0004020202020204" pitchFamily="34" charset="0"/>
              </a:rPr>
              <a:t>What the job was  </a:t>
            </a:r>
          </a:p>
          <a:p>
            <a:r>
              <a:rPr lang="en-GB" sz="1200">
                <a:latin typeface="Bierstadt Display" panose="020B0004020202020204" pitchFamily="34" charset="0"/>
              </a:rPr>
              <a:t>How you did it </a:t>
            </a:r>
          </a:p>
          <a:p>
            <a:r>
              <a:rPr lang="en-GB" sz="1200">
                <a:latin typeface="Bierstadt Display" panose="020B0004020202020204" pitchFamily="34" charset="0"/>
              </a:rPr>
              <a:t>What you achieved / learnt from it. </a:t>
            </a:r>
          </a:p>
          <a:p>
            <a:endParaRPr lang="en-GB" sz="1200">
              <a:latin typeface="Bierstadt Display" panose="020B0004020202020204" pitchFamily="34" charset="0"/>
            </a:endParaRPr>
          </a:p>
        </p:txBody>
      </p:sp>
      <p:sp>
        <p:nvSpPr>
          <p:cNvPr id="4" name="TextBox 3">
            <a:extLst>
              <a:ext uri="{FF2B5EF4-FFF2-40B4-BE49-F238E27FC236}">
                <a16:creationId xmlns:a16="http://schemas.microsoft.com/office/drawing/2014/main" id="{A4739AEC-B549-2649-B868-EA7AB24ED7DF}"/>
              </a:ext>
            </a:extLst>
          </p:cNvPr>
          <p:cNvSpPr txBox="1"/>
          <p:nvPr/>
        </p:nvSpPr>
        <p:spPr>
          <a:xfrm>
            <a:off x="119809" y="6035574"/>
            <a:ext cx="6618381" cy="1384995"/>
          </a:xfrm>
          <a:prstGeom prst="rect">
            <a:avLst/>
          </a:prstGeom>
          <a:noFill/>
        </p:spPr>
        <p:txBody>
          <a:bodyPr wrap="square" rtlCol="0">
            <a:spAutoFit/>
          </a:bodyPr>
          <a:lstStyle/>
          <a:p>
            <a:r>
              <a:rPr lang="en-GB" sz="1200" b="1">
                <a:latin typeface="Bierstadt Display" panose="020B0004020202020204" pitchFamily="34" charset="0"/>
              </a:rPr>
              <a:t>LANGUAGES AND COMPUTER SKILLS  </a:t>
            </a:r>
          </a:p>
          <a:p>
            <a:endParaRPr lang="en-GB" sz="1200" i="1">
              <a:latin typeface="Bierstadt Display" panose="020B0004020202020204" pitchFamily="34" charset="0"/>
            </a:endParaRPr>
          </a:p>
          <a:p>
            <a:pPr marL="171450" indent="-171450">
              <a:buFont typeface="Arial" panose="020B0604020202020204" pitchFamily="34" charset="0"/>
              <a:buChar char="•"/>
            </a:pPr>
            <a:r>
              <a:rPr lang="en-GB" sz="1200">
                <a:latin typeface="Bierstadt Display" panose="020B0004020202020204" pitchFamily="34" charset="0"/>
              </a:rPr>
              <a:t>Language 1, mother tongue / native speaker </a:t>
            </a:r>
          </a:p>
          <a:p>
            <a:pPr marL="171450" indent="-171450">
              <a:buFont typeface="Arial" panose="020B0604020202020204" pitchFamily="34" charset="0"/>
              <a:buChar char="•"/>
            </a:pPr>
            <a:r>
              <a:rPr lang="en-GB" sz="1200">
                <a:latin typeface="Bierstadt Display" panose="020B0004020202020204" pitchFamily="34" charset="0"/>
              </a:rPr>
              <a:t>Language 2, 3, 4 + CEFR level + particular experience  such as prolonged stay/internship in the country etc. </a:t>
            </a:r>
          </a:p>
          <a:p>
            <a:pPr marL="171450" indent="-171450">
              <a:buFont typeface="Arial" panose="020B0604020202020204" pitchFamily="34" charset="0"/>
              <a:buChar char="•"/>
            </a:pPr>
            <a:r>
              <a:rPr lang="en-GB" sz="1200">
                <a:latin typeface="Bierstadt Display" panose="020B0004020202020204" pitchFamily="34" charset="0"/>
              </a:rPr>
              <a:t>Computer skill set 1 + mastery level + number of hours of training if applicable </a:t>
            </a:r>
          </a:p>
          <a:p>
            <a:pPr marL="171450" indent="-171450">
              <a:buFont typeface="Arial" panose="020B0604020202020204" pitchFamily="34" charset="0"/>
              <a:buChar char="•"/>
            </a:pPr>
            <a:r>
              <a:rPr lang="en-GB" sz="1200">
                <a:latin typeface="Bierstadt Display" panose="020B0004020202020204" pitchFamily="34" charset="0"/>
              </a:rPr>
              <a:t>Computer skill set 1 + mastery level + number of hours of training if applicable </a:t>
            </a:r>
          </a:p>
        </p:txBody>
      </p:sp>
      <p:sp>
        <p:nvSpPr>
          <p:cNvPr id="9" name="TextBox 8">
            <a:extLst>
              <a:ext uri="{FF2B5EF4-FFF2-40B4-BE49-F238E27FC236}">
                <a16:creationId xmlns:a16="http://schemas.microsoft.com/office/drawing/2014/main" id="{C3A1C8D2-8238-B34F-88D1-674CAB63F988}"/>
              </a:ext>
            </a:extLst>
          </p:cNvPr>
          <p:cNvSpPr txBox="1"/>
          <p:nvPr/>
        </p:nvSpPr>
        <p:spPr>
          <a:xfrm>
            <a:off x="198401" y="7962666"/>
            <a:ext cx="6618381" cy="1569660"/>
          </a:xfrm>
          <a:prstGeom prst="rect">
            <a:avLst/>
          </a:prstGeom>
          <a:noFill/>
        </p:spPr>
        <p:txBody>
          <a:bodyPr wrap="square" rtlCol="0">
            <a:spAutoFit/>
          </a:bodyPr>
          <a:lstStyle/>
          <a:p>
            <a:r>
              <a:rPr lang="en-GB" sz="1200" b="1">
                <a:latin typeface="Bierstadt Display" panose="020B0004020202020204" pitchFamily="34" charset="0"/>
              </a:rPr>
              <a:t>OTHER PROJECTS </a:t>
            </a:r>
          </a:p>
          <a:p>
            <a:endParaRPr lang="en-GB" sz="1200" b="1">
              <a:latin typeface="Bierstadt Display" panose="020B0004020202020204" pitchFamily="34" charset="0"/>
            </a:endParaRPr>
          </a:p>
          <a:p>
            <a:r>
              <a:rPr lang="en-GB" sz="1200">
                <a:latin typeface="Bierstadt Display" panose="020B0004020202020204" pitchFamily="34" charset="0"/>
              </a:rPr>
              <a:t>This section is useful if you have a specific achievement that doesn’t fit into the education/experience sections, such as :</a:t>
            </a:r>
          </a:p>
          <a:p>
            <a:pPr marL="171450" indent="-171450">
              <a:buFont typeface="Arial" panose="020B0604020202020204" pitchFamily="34" charset="0"/>
              <a:buChar char="•"/>
            </a:pPr>
            <a:r>
              <a:rPr lang="en-GB" sz="1200">
                <a:latin typeface="Bierstadt Display" panose="020B0004020202020204" pitchFamily="34" charset="0"/>
              </a:rPr>
              <a:t>involvement in student societies </a:t>
            </a:r>
          </a:p>
          <a:p>
            <a:pPr marL="171450" indent="-171450">
              <a:buFont typeface="Arial" panose="020B0604020202020204" pitchFamily="34" charset="0"/>
              <a:buChar char="•"/>
            </a:pPr>
            <a:r>
              <a:rPr lang="en-GB" sz="1200">
                <a:latin typeface="Bierstadt Display" panose="020B0004020202020204" pitchFamily="34" charset="0"/>
              </a:rPr>
              <a:t>summer jobs</a:t>
            </a:r>
          </a:p>
          <a:p>
            <a:pPr marL="171450" indent="-171450">
              <a:buFont typeface="Arial" panose="020B0604020202020204" pitchFamily="34" charset="0"/>
              <a:buChar char="•"/>
            </a:pPr>
            <a:r>
              <a:rPr lang="en-GB" sz="1200">
                <a:latin typeface="Bierstadt Display" panose="020B0004020202020204" pitchFamily="34" charset="0"/>
              </a:rPr>
              <a:t>MOOCs/online training outside your curriculum + number of training hours + certificate if applicable</a:t>
            </a:r>
          </a:p>
          <a:p>
            <a:pPr marL="171450" indent="-171450">
              <a:buFont typeface="Arial" panose="020B0604020202020204" pitchFamily="34" charset="0"/>
              <a:buChar char="•"/>
            </a:pPr>
            <a:r>
              <a:rPr lang="en-GB" sz="1200">
                <a:latin typeface="Bierstadt Display" panose="020B0004020202020204" pitchFamily="34" charset="0"/>
              </a:rPr>
              <a:t>specific achievements in addition to your degrees would all go here. </a:t>
            </a:r>
          </a:p>
        </p:txBody>
      </p:sp>
      <p:sp>
        <p:nvSpPr>
          <p:cNvPr id="10" name="Rectangle 9">
            <a:extLst>
              <a:ext uri="{FF2B5EF4-FFF2-40B4-BE49-F238E27FC236}">
                <a16:creationId xmlns:a16="http://schemas.microsoft.com/office/drawing/2014/main" id="{8C72F3B1-B4B8-804E-B004-EC1994B14FE0}"/>
              </a:ext>
            </a:extLst>
          </p:cNvPr>
          <p:cNvSpPr/>
          <p:nvPr/>
        </p:nvSpPr>
        <p:spPr>
          <a:xfrm>
            <a:off x="4668816" y="2575658"/>
            <a:ext cx="1953463" cy="1808925"/>
          </a:xfrm>
          <a:prstGeom prst="rect">
            <a:avLst/>
          </a:prstGeom>
          <a:ln/>
        </p:spPr>
        <p:style>
          <a:lnRef idx="0">
            <a:schemeClr val="accent3"/>
          </a:lnRef>
          <a:fillRef idx="3">
            <a:schemeClr val="accent3"/>
          </a:fillRef>
          <a:effectRef idx="3">
            <a:schemeClr val="accent3"/>
          </a:effectRef>
          <a:fontRef idx="minor">
            <a:schemeClr val="lt1"/>
          </a:fontRef>
        </p:style>
        <p:txBody>
          <a:bodyPr lIns="91440" tIns="45720" rIns="91440" bIns="45720" rtlCol="0" anchor="ctr"/>
          <a:lstStyle/>
          <a:p>
            <a:pPr algn="r"/>
            <a:r>
              <a:rPr lang="en-GB" sz="800">
                <a:solidFill>
                  <a:schemeClr val="tx1"/>
                </a:solidFill>
                <a:latin typeface="Bierstadt Display" panose="020B0004020202020204" pitchFamily="34" charset="0"/>
              </a:rPr>
              <a:t>Describe relevant academic qualifications, only go as far back as necessary, focusing on your most recent experience. For example, if you’re a </a:t>
            </a:r>
            <a:r>
              <a:rPr lang="en-GB" sz="800" i="1">
                <a:solidFill>
                  <a:schemeClr val="tx1"/>
                </a:solidFill>
                <a:latin typeface="Bierstadt Display" panose="020B0004020202020204" pitchFamily="34" charset="0"/>
              </a:rPr>
              <a:t>Grande Ecole </a:t>
            </a:r>
            <a:r>
              <a:rPr lang="en-GB" sz="800">
                <a:solidFill>
                  <a:schemeClr val="tx1"/>
                </a:solidFill>
                <a:latin typeface="Bierstadt Display" panose="020B0004020202020204" pitchFamily="34" charset="0"/>
              </a:rPr>
              <a:t>graduate, it’s clear you have a  baccalaureate so there’s no need to list subjects in detail. </a:t>
            </a:r>
          </a:p>
          <a:p>
            <a:pPr algn="r"/>
            <a:endParaRPr lang="en-GB" sz="800">
              <a:solidFill>
                <a:schemeClr val="tx1"/>
              </a:solidFill>
              <a:latin typeface="Bierstadt Display" panose="020B0004020202020204" pitchFamily="34" charset="0"/>
            </a:endParaRPr>
          </a:p>
          <a:p>
            <a:pPr algn="r"/>
            <a:r>
              <a:rPr lang="en-GB" sz="800">
                <a:solidFill>
                  <a:schemeClr val="tx1"/>
                </a:solidFill>
                <a:latin typeface="Bierstadt Display"/>
              </a:rPr>
              <a:t>There is, however, lots of value in describing specific modules you’re studying now that contribute to your skills as an engineer. </a:t>
            </a:r>
            <a:endParaRPr lang="en-GB" sz="800">
              <a:solidFill>
                <a:schemeClr val="tx1"/>
              </a:solidFill>
              <a:latin typeface="Bierstadt Display" panose="020B0004020202020204" pitchFamily="34" charset="0"/>
            </a:endParaRPr>
          </a:p>
        </p:txBody>
      </p:sp>
      <p:sp>
        <p:nvSpPr>
          <p:cNvPr id="11" name="TextBox 10">
            <a:extLst>
              <a:ext uri="{FF2B5EF4-FFF2-40B4-BE49-F238E27FC236}">
                <a16:creationId xmlns:a16="http://schemas.microsoft.com/office/drawing/2014/main" id="{B547BDFF-6841-E947-A44A-44081D6219D4}"/>
              </a:ext>
            </a:extLst>
          </p:cNvPr>
          <p:cNvSpPr txBox="1"/>
          <p:nvPr/>
        </p:nvSpPr>
        <p:spPr>
          <a:xfrm>
            <a:off x="2824440" y="1292909"/>
            <a:ext cx="1067921" cy="246221"/>
          </a:xfrm>
          <a:prstGeom prst="rect">
            <a:avLst/>
          </a:prstGeom>
          <a:noFill/>
        </p:spPr>
        <p:txBody>
          <a:bodyPr wrap="none" rtlCol="0">
            <a:spAutoFit/>
          </a:bodyPr>
          <a:lstStyle/>
          <a:p>
            <a:r>
              <a:rPr lang="en-GB" sz="1000">
                <a:latin typeface="Bierstadt" panose="020B0004020202020204" pitchFamily="34" charset="0"/>
              </a:rPr>
              <a:t>Contact details </a:t>
            </a:r>
          </a:p>
        </p:txBody>
      </p:sp>
      <p:sp>
        <p:nvSpPr>
          <p:cNvPr id="17" name="Rectangle 16">
            <a:extLst>
              <a:ext uri="{FF2B5EF4-FFF2-40B4-BE49-F238E27FC236}">
                <a16:creationId xmlns:a16="http://schemas.microsoft.com/office/drawing/2014/main" id="{5AA9303A-BF10-244E-94BF-E907E344A4D7}"/>
              </a:ext>
            </a:extLst>
          </p:cNvPr>
          <p:cNvSpPr/>
          <p:nvPr/>
        </p:nvSpPr>
        <p:spPr>
          <a:xfrm>
            <a:off x="197880" y="3715029"/>
            <a:ext cx="4265416" cy="650879"/>
          </a:xfrm>
          <a:prstGeom prst="rect">
            <a:avLst/>
          </a:prstGeom>
          <a:solidFill>
            <a:schemeClr val="bg1">
              <a:lumMod val="85000"/>
            </a:schemeClr>
          </a:solidFill>
          <a:ln>
            <a:solidFill>
              <a:srgbClr val="404040"/>
            </a:solidFill>
          </a:ln>
        </p:spPr>
        <p:style>
          <a:lnRef idx="1">
            <a:schemeClr val="accent6"/>
          </a:lnRef>
          <a:fillRef idx="2">
            <a:schemeClr val="accent6"/>
          </a:fillRef>
          <a:effectRef idx="1">
            <a:schemeClr val="accent6"/>
          </a:effectRef>
          <a:fontRef idx="minor">
            <a:schemeClr val="dk1"/>
          </a:fontRef>
        </p:style>
        <p:txBody>
          <a:bodyPr lIns="91440" tIns="45720" rIns="91440" bIns="45720" rtlCol="0" anchor="ctr"/>
          <a:lstStyle/>
          <a:p>
            <a:r>
              <a:rPr lang="en-GB" sz="800" i="1">
                <a:solidFill>
                  <a:schemeClr val="tx1"/>
                </a:solidFill>
              </a:rPr>
              <a:t>How do you say “</a:t>
            </a:r>
            <a:r>
              <a:rPr lang="en-GB" sz="800" i="1" err="1">
                <a:solidFill>
                  <a:schemeClr val="tx1"/>
                </a:solidFill>
              </a:rPr>
              <a:t>prépa</a:t>
            </a:r>
            <a:r>
              <a:rPr lang="en-GB" sz="800" i="1">
                <a:solidFill>
                  <a:schemeClr val="tx1"/>
                </a:solidFill>
              </a:rPr>
              <a:t>” in English?</a:t>
            </a:r>
            <a:endParaRPr lang="en-GB" sz="800" i="1">
              <a:solidFill>
                <a:schemeClr val="tx1"/>
              </a:solidFill>
              <a:cs typeface="Calibri"/>
            </a:endParaRPr>
          </a:p>
          <a:p>
            <a:pPr marL="171450" indent="-171450">
              <a:buFont typeface="Arial" panose="020B0604020202020204" pitchFamily="34" charset="0"/>
              <a:buChar char="•"/>
            </a:pPr>
            <a:r>
              <a:rPr lang="en-GB" sz="800" i="1">
                <a:solidFill>
                  <a:schemeClr val="tx1"/>
                </a:solidFill>
              </a:rPr>
              <a:t>Competitive undergraduate program(me) in…</a:t>
            </a:r>
            <a:endParaRPr lang="en-GB" sz="800" i="1">
              <a:solidFill>
                <a:schemeClr val="tx1"/>
              </a:solidFill>
              <a:cs typeface="Calibri"/>
            </a:endParaRPr>
          </a:p>
          <a:p>
            <a:pPr marL="171450" indent="-171450">
              <a:buFont typeface="Arial" panose="020B0604020202020204" pitchFamily="34" charset="0"/>
              <a:buChar char="•"/>
            </a:pPr>
            <a:r>
              <a:rPr lang="en-GB" sz="800" i="1">
                <a:solidFill>
                  <a:schemeClr val="tx1"/>
                </a:solidFill>
              </a:rPr>
              <a:t>A two-year intensive program(me) in science to prepare for nationwide competitive exams</a:t>
            </a:r>
            <a:endParaRPr lang="en-GB" sz="800" i="1">
              <a:solidFill>
                <a:schemeClr val="tx1"/>
              </a:solidFill>
              <a:cs typeface="Calibri"/>
            </a:endParaRPr>
          </a:p>
          <a:p>
            <a:pPr marL="171450" indent="-171450">
              <a:buFont typeface="Arial" panose="020B0604020202020204" pitchFamily="34" charset="0"/>
              <a:buChar char="•"/>
            </a:pPr>
            <a:r>
              <a:rPr lang="en-GB" sz="800" i="1">
                <a:solidFill>
                  <a:schemeClr val="tx1"/>
                </a:solidFill>
              </a:rPr>
              <a:t>Selective scientific post-secondary school program(me)</a:t>
            </a:r>
            <a:endParaRPr lang="en-GB" sz="800" i="1">
              <a:solidFill>
                <a:schemeClr val="tx1"/>
              </a:solidFill>
              <a:cs typeface="Calibri"/>
            </a:endParaRPr>
          </a:p>
        </p:txBody>
      </p:sp>
      <p:sp>
        <p:nvSpPr>
          <p:cNvPr id="18" name="Rectangle 17">
            <a:extLst>
              <a:ext uri="{FF2B5EF4-FFF2-40B4-BE49-F238E27FC236}">
                <a16:creationId xmlns:a16="http://schemas.microsoft.com/office/drawing/2014/main" id="{B7B81206-3BAB-5C43-BE7E-44FFA732AEE4}"/>
              </a:ext>
            </a:extLst>
          </p:cNvPr>
          <p:cNvSpPr/>
          <p:nvPr/>
        </p:nvSpPr>
        <p:spPr>
          <a:xfrm>
            <a:off x="3618401" y="7416777"/>
            <a:ext cx="3003878" cy="837785"/>
          </a:xfrm>
          <a:prstGeom prst="rect">
            <a:avLst/>
          </a:prstGeom>
          <a:solidFill>
            <a:schemeClr val="bg1">
              <a:lumMod val="85000"/>
            </a:schemeClr>
          </a:solidFill>
          <a:ln>
            <a:solidFill>
              <a:srgbClr val="404040"/>
            </a:solidFill>
          </a:ln>
        </p:spPr>
        <p:style>
          <a:lnRef idx="1">
            <a:schemeClr val="accent6"/>
          </a:lnRef>
          <a:fillRef idx="2">
            <a:schemeClr val="accent6"/>
          </a:fillRef>
          <a:effectRef idx="1">
            <a:schemeClr val="accent6"/>
          </a:effectRef>
          <a:fontRef idx="minor">
            <a:schemeClr val="dk1"/>
          </a:fontRef>
        </p:style>
        <p:txBody>
          <a:bodyPr lIns="91440" tIns="45720" rIns="91440" bIns="45720" rtlCol="0" anchor="ctr"/>
          <a:lstStyle/>
          <a:p>
            <a:r>
              <a:rPr lang="en-GB" sz="800" i="1">
                <a:solidFill>
                  <a:schemeClr val="tx1"/>
                </a:solidFill>
              </a:rPr>
              <a:t>Your page layout should reveal the structure of your CV, not decorate your CV. Remember that white space is very important for your reader to orientate themselves by helping texts stand out. </a:t>
            </a:r>
            <a:endParaRPr lang="en-GB" sz="800" i="1">
              <a:solidFill>
                <a:schemeClr val="tx1"/>
              </a:solidFill>
              <a:cs typeface="Calibri"/>
            </a:endParaRPr>
          </a:p>
        </p:txBody>
      </p:sp>
      <p:sp>
        <p:nvSpPr>
          <p:cNvPr id="19" name="Rectangle 18">
            <a:extLst>
              <a:ext uri="{FF2B5EF4-FFF2-40B4-BE49-F238E27FC236}">
                <a16:creationId xmlns:a16="http://schemas.microsoft.com/office/drawing/2014/main" id="{15C31736-74A4-7A42-A0F8-027F93F2D23F}"/>
              </a:ext>
            </a:extLst>
          </p:cNvPr>
          <p:cNvSpPr/>
          <p:nvPr/>
        </p:nvSpPr>
        <p:spPr>
          <a:xfrm>
            <a:off x="2274343" y="184678"/>
            <a:ext cx="947450" cy="468013"/>
          </a:xfrm>
          <a:prstGeom prst="rect">
            <a:avLst/>
          </a:prstGeom>
          <a:solidFill>
            <a:schemeClr val="bg1">
              <a:lumMod val="85000"/>
            </a:schemeClr>
          </a:solidFill>
          <a:ln>
            <a:solidFill>
              <a:srgbClr val="404040"/>
            </a:solidFill>
          </a:ln>
        </p:spPr>
        <p:style>
          <a:lnRef idx="1">
            <a:schemeClr val="accent6"/>
          </a:lnRef>
          <a:fillRef idx="2">
            <a:schemeClr val="accent6"/>
          </a:fillRef>
          <a:effectRef idx="1">
            <a:schemeClr val="accent6"/>
          </a:effectRef>
          <a:fontRef idx="minor">
            <a:schemeClr val="dk1"/>
          </a:fontRef>
        </p:style>
        <p:txBody>
          <a:bodyPr rtlCol="0" anchor="ctr"/>
          <a:lstStyle/>
          <a:p>
            <a:r>
              <a:rPr lang="en-GB" sz="800" i="1">
                <a:solidFill>
                  <a:schemeClr val="tx1"/>
                </a:solidFill>
              </a:rPr>
              <a:t>No photos, no personal details </a:t>
            </a:r>
          </a:p>
        </p:txBody>
      </p:sp>
    </p:spTree>
    <p:extLst>
      <p:ext uri="{BB962C8B-B14F-4D97-AF65-F5344CB8AC3E}">
        <p14:creationId xmlns:p14="http://schemas.microsoft.com/office/powerpoint/2010/main" val="19255304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459</Words>
  <Application>Microsoft Office PowerPoint</Application>
  <PresentationFormat>Format A4 (210 x 297 mm)</PresentationFormat>
  <Paragraphs>41</Paragraphs>
  <Slides>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Arial</vt:lpstr>
      <vt:lpstr>Bierstadt</vt:lpstr>
      <vt:lpstr>Bierstadt Display</vt:lpstr>
      <vt:lpstr>Calibri</vt:lpstr>
      <vt:lpstr>Calibri Light</vt:lpstr>
      <vt:lpstr>Office Theme</vt:lpstr>
      <vt:lpstr>CV Template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CV Template</dc:title>
  <dc:creator>Divya Madhavan</dc:creator>
  <cp:lastModifiedBy>Nathalie Yadallee</cp:lastModifiedBy>
  <cp:revision>3</cp:revision>
  <dcterms:created xsi:type="dcterms:W3CDTF">2021-09-30T08:37:25Z</dcterms:created>
  <dcterms:modified xsi:type="dcterms:W3CDTF">2022-07-22T09:11:04Z</dcterms:modified>
</cp:coreProperties>
</file>